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5.wmf"/><Relationship Id="rId18" Type="http://schemas.openxmlformats.org/officeDocument/2006/relationships/image" Target="../media/image32.wmf"/><Relationship Id="rId26" Type="http://schemas.openxmlformats.org/officeDocument/2006/relationships/image" Target="../media/image39.wmf"/><Relationship Id="rId3" Type="http://schemas.openxmlformats.org/officeDocument/2006/relationships/image" Target="../media/image20.wmf"/><Relationship Id="rId21" Type="http://schemas.openxmlformats.org/officeDocument/2006/relationships/image" Target="../media/image35.wmf"/><Relationship Id="rId7" Type="http://schemas.openxmlformats.org/officeDocument/2006/relationships/image" Target="../media/image24.wmf"/><Relationship Id="rId12" Type="http://schemas.openxmlformats.org/officeDocument/2006/relationships/image" Target="../media/image28.wmf"/><Relationship Id="rId17" Type="http://schemas.openxmlformats.org/officeDocument/2006/relationships/image" Target="../media/image31.wmf"/><Relationship Id="rId25" Type="http://schemas.openxmlformats.org/officeDocument/2006/relationships/image" Target="../media/image38.wmf"/><Relationship Id="rId2" Type="http://schemas.openxmlformats.org/officeDocument/2006/relationships/image" Target="../media/image19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29" Type="http://schemas.openxmlformats.org/officeDocument/2006/relationships/image" Target="../media/image42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7.wmf"/><Relationship Id="rId24" Type="http://schemas.openxmlformats.org/officeDocument/2006/relationships/image" Target="../media/image16.wmf"/><Relationship Id="rId5" Type="http://schemas.openxmlformats.org/officeDocument/2006/relationships/image" Target="../media/image22.wmf"/><Relationship Id="rId15" Type="http://schemas.openxmlformats.org/officeDocument/2006/relationships/image" Target="../media/image29.wmf"/><Relationship Id="rId23" Type="http://schemas.openxmlformats.org/officeDocument/2006/relationships/image" Target="../media/image37.wmf"/><Relationship Id="rId28" Type="http://schemas.openxmlformats.org/officeDocument/2006/relationships/image" Target="../media/image41.wmf"/><Relationship Id="rId10" Type="http://schemas.openxmlformats.org/officeDocument/2006/relationships/image" Target="../media/image26.wmf"/><Relationship Id="rId19" Type="http://schemas.openxmlformats.org/officeDocument/2006/relationships/image" Target="../media/image33.wmf"/><Relationship Id="rId4" Type="http://schemas.openxmlformats.org/officeDocument/2006/relationships/image" Target="../media/image21.wmf"/><Relationship Id="rId9" Type="http://schemas.openxmlformats.org/officeDocument/2006/relationships/image" Target="../media/image25.wmf"/><Relationship Id="rId14" Type="http://schemas.openxmlformats.org/officeDocument/2006/relationships/image" Target="../media/image6.wmf"/><Relationship Id="rId22" Type="http://schemas.openxmlformats.org/officeDocument/2006/relationships/image" Target="../media/image36.wmf"/><Relationship Id="rId27" Type="http://schemas.openxmlformats.org/officeDocument/2006/relationships/image" Target="../media/image40.wmf"/><Relationship Id="rId30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5" Type="http://schemas.openxmlformats.org/officeDocument/2006/relationships/image" Target="../media/image5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1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44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2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18" Type="http://schemas.openxmlformats.org/officeDocument/2006/relationships/image" Target="../media/image9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17" Type="http://schemas.openxmlformats.org/officeDocument/2006/relationships/image" Target="../media/image89.wmf"/><Relationship Id="rId2" Type="http://schemas.openxmlformats.org/officeDocument/2006/relationships/image" Target="../media/image74.wmf"/><Relationship Id="rId16" Type="http://schemas.openxmlformats.org/officeDocument/2006/relationships/image" Target="../media/image88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5" Type="http://schemas.openxmlformats.org/officeDocument/2006/relationships/image" Target="../media/image87.wmf"/><Relationship Id="rId10" Type="http://schemas.openxmlformats.org/officeDocument/2006/relationships/image" Target="../media/image82.wmf"/><Relationship Id="rId19" Type="http://schemas.openxmlformats.org/officeDocument/2006/relationships/image" Target="../media/image91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EF3A8-6E66-46D4-B6D9-C97197C04232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8E5D-49DD-4BBB-9A67-F86E8AE8A4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8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28E5D-49DD-4BBB-9A67-F86E8AE8A4D2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B2D8A-9FAA-4569-A5E4-33AB23C6F5F4}" type="slidenum">
              <a:rPr lang="en-CA"/>
              <a:pPr eaLnBrk="1" hangingPunct="1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58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94B2B0-BCAB-4E1A-953D-AB45C997074E}" type="slidenum">
              <a:rPr lang="en-CA"/>
              <a:pPr eaLnBrk="1" hangingPunct="1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4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AAC9D-AAC7-4520-97C5-DAB07A08B9E6}" type="slidenum">
              <a:rPr lang="en-CA"/>
              <a:pPr eaLnBrk="1" hangingPunct="1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023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34B8A0-4960-4BDF-84FB-63EA32C85F22}" type="slidenum">
              <a:rPr lang="en-CA"/>
              <a:pPr eaLnBrk="1" hangingPunct="1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56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5A5E5-CA38-448A-917E-CB9B94C56EA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74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5A5E5-CA38-448A-917E-CB9B94C56EA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6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28E5D-49DD-4BBB-9A67-F86E8AE8A4D2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05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BDA8F2-7307-4BE1-ACF4-B28C71E5B7E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5C303A-8958-4F15-9D47-F6473CDA34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6.wmf"/><Relationship Id="rId30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9" Type="http://schemas.openxmlformats.org/officeDocument/2006/relationships/image" Target="../media/image32.wmf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35.bin"/><Relationship Id="rId42" Type="http://schemas.openxmlformats.org/officeDocument/2006/relationships/oleObject" Target="../embeddings/oleObject39.bin"/><Relationship Id="rId47" Type="http://schemas.openxmlformats.org/officeDocument/2006/relationships/image" Target="../media/image36.wmf"/><Relationship Id="rId50" Type="http://schemas.openxmlformats.org/officeDocument/2006/relationships/oleObject" Target="../embeddings/oleObject43.bin"/><Relationship Id="rId55" Type="http://schemas.openxmlformats.org/officeDocument/2006/relationships/image" Target="../media/image39.wmf"/><Relationship Id="rId63" Type="http://schemas.openxmlformats.org/officeDocument/2006/relationships/image" Target="../media/image43.wm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5.wmf"/><Relationship Id="rId41" Type="http://schemas.openxmlformats.org/officeDocument/2006/relationships/image" Target="../media/image33.wmf"/><Relationship Id="rId54" Type="http://schemas.openxmlformats.org/officeDocument/2006/relationships/oleObject" Target="../embeddings/oleObject45.bin"/><Relationship Id="rId62" Type="http://schemas.openxmlformats.org/officeDocument/2006/relationships/oleObject" Target="../embeddings/oleObject4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1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31.wmf"/><Relationship Id="rId40" Type="http://schemas.openxmlformats.org/officeDocument/2006/relationships/oleObject" Target="../embeddings/oleObject38.bin"/><Relationship Id="rId45" Type="http://schemas.openxmlformats.org/officeDocument/2006/relationships/image" Target="../media/image35.wmf"/><Relationship Id="rId53" Type="http://schemas.openxmlformats.org/officeDocument/2006/relationships/image" Target="../media/image38.wmf"/><Relationship Id="rId58" Type="http://schemas.openxmlformats.org/officeDocument/2006/relationships/oleObject" Target="../embeddings/oleObject47.bin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49" Type="http://schemas.openxmlformats.org/officeDocument/2006/relationships/image" Target="../media/image37.wmf"/><Relationship Id="rId57" Type="http://schemas.openxmlformats.org/officeDocument/2006/relationships/image" Target="../media/image40.wmf"/><Relationship Id="rId61" Type="http://schemas.openxmlformats.org/officeDocument/2006/relationships/image" Target="../media/image42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12.wmf"/><Relationship Id="rId31" Type="http://schemas.openxmlformats.org/officeDocument/2006/relationships/image" Target="../media/image6.wmf"/><Relationship Id="rId44" Type="http://schemas.openxmlformats.org/officeDocument/2006/relationships/oleObject" Target="../embeddings/oleObject40.bin"/><Relationship Id="rId52" Type="http://schemas.openxmlformats.org/officeDocument/2006/relationships/oleObject" Target="../embeddings/oleObject44.bin"/><Relationship Id="rId60" Type="http://schemas.openxmlformats.org/officeDocument/2006/relationships/oleObject" Target="../embeddings/oleObject48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28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30.wmf"/><Relationship Id="rId43" Type="http://schemas.openxmlformats.org/officeDocument/2006/relationships/image" Target="../media/image34.wmf"/><Relationship Id="rId48" Type="http://schemas.openxmlformats.org/officeDocument/2006/relationships/oleObject" Target="../embeddings/oleObject42.bin"/><Relationship Id="rId56" Type="http://schemas.openxmlformats.org/officeDocument/2006/relationships/oleObject" Target="../embeddings/oleObject46.bin"/><Relationship Id="rId64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22.bin"/><Relationship Id="rId51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4.wmf"/><Relationship Id="rId25" Type="http://schemas.openxmlformats.org/officeDocument/2006/relationships/image" Target="../media/image27.wmf"/><Relationship Id="rId33" Type="http://schemas.openxmlformats.org/officeDocument/2006/relationships/image" Target="../media/image29.wmf"/><Relationship Id="rId38" Type="http://schemas.openxmlformats.org/officeDocument/2006/relationships/oleObject" Target="../embeddings/oleObject37.bin"/><Relationship Id="rId46" Type="http://schemas.openxmlformats.org/officeDocument/2006/relationships/oleObject" Target="../embeddings/oleObject41.bin"/><Relationship Id="rId59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3.bin"/><Relationship Id="rId39" Type="http://schemas.openxmlformats.org/officeDocument/2006/relationships/oleObject" Target="../embeddings/oleObject7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2.wmf"/><Relationship Id="rId34" Type="http://schemas.openxmlformats.org/officeDocument/2006/relationships/oleObject" Target="../embeddings/oleObject69.bin"/><Relationship Id="rId42" Type="http://schemas.openxmlformats.org/officeDocument/2006/relationships/image" Target="../media/image58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0.wmf"/><Relationship Id="rId25" Type="http://schemas.openxmlformats.org/officeDocument/2006/relationships/oleObject" Target="../embeddings/oleObject62.bin"/><Relationship Id="rId33" Type="http://schemas.openxmlformats.org/officeDocument/2006/relationships/oleObject" Target="../embeddings/oleObject68.bin"/><Relationship Id="rId38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53.wmf"/><Relationship Id="rId41" Type="http://schemas.openxmlformats.org/officeDocument/2006/relationships/oleObject" Target="../embeddings/oleObject7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7.bin"/><Relationship Id="rId37" Type="http://schemas.openxmlformats.org/officeDocument/2006/relationships/oleObject" Target="../embeddings/oleObject71.bin"/><Relationship Id="rId40" Type="http://schemas.openxmlformats.org/officeDocument/2006/relationships/image" Target="../media/image5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23" Type="http://schemas.openxmlformats.org/officeDocument/2006/relationships/oleObject" Target="../embeddings/oleObject60.bin"/><Relationship Id="rId28" Type="http://schemas.openxmlformats.org/officeDocument/2006/relationships/oleObject" Target="../embeddings/oleObject65.bin"/><Relationship Id="rId36" Type="http://schemas.openxmlformats.org/officeDocument/2006/relationships/image" Target="../media/image55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1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oleObject" Target="../embeddings/oleObject64.bin"/><Relationship Id="rId30" Type="http://schemas.openxmlformats.org/officeDocument/2006/relationships/oleObject" Target="../embeddings/oleObject66.bin"/><Relationship Id="rId35" Type="http://schemas.openxmlformats.org/officeDocument/2006/relationships/oleObject" Target="../embeddings/oleObject70.bin"/><Relationship Id="rId43" Type="http://schemas.openxmlformats.org/officeDocument/2006/relationships/hyperlink" Target="http://www.bcmath.ca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8.bin"/><Relationship Id="rId39" Type="http://schemas.openxmlformats.org/officeDocument/2006/relationships/image" Target="../media/image70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83.bin"/><Relationship Id="rId34" Type="http://schemas.openxmlformats.org/officeDocument/2006/relationships/image" Target="../media/image68.wmf"/><Relationship Id="rId42" Type="http://schemas.openxmlformats.org/officeDocument/2006/relationships/oleObject" Target="../embeddings/oleObject98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64.wmf"/><Relationship Id="rId25" Type="http://schemas.openxmlformats.org/officeDocument/2006/relationships/oleObject" Target="../embeddings/oleObject87.bin"/><Relationship Id="rId33" Type="http://schemas.openxmlformats.org/officeDocument/2006/relationships/oleObject" Target="../embeddings/oleObject93.bin"/><Relationship Id="rId38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29" Type="http://schemas.openxmlformats.org/officeDocument/2006/relationships/image" Target="../media/image66.wmf"/><Relationship Id="rId41" Type="http://schemas.openxmlformats.org/officeDocument/2006/relationships/image" Target="../media/image7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86.bin"/><Relationship Id="rId32" Type="http://schemas.openxmlformats.org/officeDocument/2006/relationships/oleObject" Target="../embeddings/oleObject92.bin"/><Relationship Id="rId37" Type="http://schemas.openxmlformats.org/officeDocument/2006/relationships/image" Target="../media/image69.wmf"/><Relationship Id="rId40" Type="http://schemas.openxmlformats.org/officeDocument/2006/relationships/oleObject" Target="../embeddings/oleObject97.bin"/><Relationship Id="rId5" Type="http://schemas.openxmlformats.org/officeDocument/2006/relationships/image" Target="../media/image59.wmf"/><Relationship Id="rId15" Type="http://schemas.openxmlformats.org/officeDocument/2006/relationships/image" Target="../media/image63.wmf"/><Relationship Id="rId23" Type="http://schemas.openxmlformats.org/officeDocument/2006/relationships/oleObject" Target="../embeddings/oleObject85.bin"/><Relationship Id="rId28" Type="http://schemas.openxmlformats.org/officeDocument/2006/relationships/oleObject" Target="../embeddings/oleObject90.bin"/><Relationship Id="rId36" Type="http://schemas.openxmlformats.org/officeDocument/2006/relationships/oleObject" Target="../embeddings/oleObject95.bin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65.wmf"/><Relationship Id="rId31" Type="http://schemas.openxmlformats.org/officeDocument/2006/relationships/image" Target="../media/image67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4.bin"/><Relationship Id="rId27" Type="http://schemas.openxmlformats.org/officeDocument/2006/relationships/oleObject" Target="../embeddings/oleObject89.bin"/><Relationship Id="rId30" Type="http://schemas.openxmlformats.org/officeDocument/2006/relationships/oleObject" Target="../embeddings/oleObject91.bin"/><Relationship Id="rId35" Type="http://schemas.openxmlformats.org/officeDocument/2006/relationships/oleObject" Target="../embeddings/oleObject94.bin"/><Relationship Id="rId43" Type="http://schemas.openxmlformats.org/officeDocument/2006/relationships/image" Target="../media/image7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105.bin"/><Relationship Id="rId26" Type="http://schemas.openxmlformats.org/officeDocument/2006/relationships/oleObject" Target="../embeddings/oleObject109.bin"/><Relationship Id="rId39" Type="http://schemas.openxmlformats.org/officeDocument/2006/relationships/image" Target="../media/image89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80.wmf"/><Relationship Id="rId34" Type="http://schemas.openxmlformats.org/officeDocument/2006/relationships/oleObject" Target="../embeddings/oleObject113.bin"/><Relationship Id="rId42" Type="http://schemas.openxmlformats.org/officeDocument/2006/relationships/oleObject" Target="../embeddings/oleObject117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78.wmf"/><Relationship Id="rId25" Type="http://schemas.openxmlformats.org/officeDocument/2006/relationships/image" Target="../media/image82.wmf"/><Relationship Id="rId33" Type="http://schemas.openxmlformats.org/officeDocument/2006/relationships/image" Target="../media/image86.wmf"/><Relationship Id="rId38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29" Type="http://schemas.openxmlformats.org/officeDocument/2006/relationships/image" Target="../media/image84.wmf"/><Relationship Id="rId41" Type="http://schemas.openxmlformats.org/officeDocument/2006/relationships/image" Target="../media/image9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108.bin"/><Relationship Id="rId32" Type="http://schemas.openxmlformats.org/officeDocument/2006/relationships/oleObject" Target="../embeddings/oleObject112.bin"/><Relationship Id="rId37" Type="http://schemas.openxmlformats.org/officeDocument/2006/relationships/image" Target="../media/image88.wmf"/><Relationship Id="rId40" Type="http://schemas.openxmlformats.org/officeDocument/2006/relationships/oleObject" Target="../embeddings/oleObject116.bin"/><Relationship Id="rId5" Type="http://schemas.openxmlformats.org/officeDocument/2006/relationships/hyperlink" Target="http://www.bcmath.ca/" TargetMode="External"/><Relationship Id="rId15" Type="http://schemas.openxmlformats.org/officeDocument/2006/relationships/image" Target="../media/image77.wmf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110.bin"/><Relationship Id="rId36" Type="http://schemas.openxmlformats.org/officeDocument/2006/relationships/oleObject" Target="../embeddings/oleObject114.bin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79.wmf"/><Relationship Id="rId31" Type="http://schemas.openxmlformats.org/officeDocument/2006/relationships/image" Target="../media/image85.wmf"/><Relationship Id="rId4" Type="http://schemas.openxmlformats.org/officeDocument/2006/relationships/image" Target="../media/image92.png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07.bin"/><Relationship Id="rId27" Type="http://schemas.openxmlformats.org/officeDocument/2006/relationships/image" Target="../media/image83.wmf"/><Relationship Id="rId30" Type="http://schemas.openxmlformats.org/officeDocument/2006/relationships/oleObject" Target="../embeddings/oleObject111.bin"/><Relationship Id="rId35" Type="http://schemas.openxmlformats.org/officeDocument/2006/relationships/image" Target="../media/image87.wmf"/><Relationship Id="rId43" Type="http://schemas.openxmlformats.org/officeDocument/2006/relationships/image" Target="../media/image9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7.4</a:t>
            </a:r>
            <a:br>
              <a:rPr lang="en-CA" dirty="0" smtClean="0"/>
            </a:br>
            <a:r>
              <a:rPr lang="en-CA" dirty="0" smtClean="0"/>
              <a:t>Similar Triangles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27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499350" cy="7254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I) Review: Angle Properties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96" y="881782"/>
            <a:ext cx="7862888" cy="564356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700" dirty="0" smtClean="0"/>
              <a:t>Corresponding Angles are</a:t>
            </a:r>
            <a:br>
              <a:rPr lang="en-CA" sz="2700" dirty="0" smtClean="0"/>
            </a:br>
            <a:r>
              <a:rPr lang="en-CA" sz="2700" dirty="0" smtClean="0"/>
              <a:t>Equal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sz="26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700" dirty="0" smtClean="0"/>
              <a:t>Interior Angles</a:t>
            </a:r>
            <a:r>
              <a:rPr lang="en-CA" sz="2200" dirty="0" smtClean="0"/>
              <a:t> on the</a:t>
            </a:r>
            <a:br>
              <a:rPr lang="en-CA" sz="2200" dirty="0" smtClean="0"/>
            </a:br>
            <a:r>
              <a:rPr lang="en-CA" sz="2500" dirty="0" smtClean="0"/>
              <a:t>Same Side of Transversal</a:t>
            </a:r>
            <a:br>
              <a:rPr lang="en-CA" sz="2500" dirty="0" smtClean="0"/>
            </a:br>
            <a:r>
              <a:rPr lang="en-CA" sz="2500" dirty="0" smtClean="0"/>
              <a:t>are </a:t>
            </a:r>
            <a:r>
              <a:rPr lang="en-CA" sz="2700" dirty="0" smtClean="0"/>
              <a:t>Supplementary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sz="43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700" dirty="0" smtClean="0"/>
              <a:t>Exterior Angles </a:t>
            </a:r>
            <a:r>
              <a:rPr lang="en-CA" sz="2500" dirty="0" smtClean="0"/>
              <a:t>on the</a:t>
            </a:r>
            <a:br>
              <a:rPr lang="en-CA" sz="2500" dirty="0" smtClean="0"/>
            </a:br>
            <a:r>
              <a:rPr lang="en-CA" sz="2500" dirty="0" smtClean="0"/>
              <a:t>Same Side of Transversal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500" dirty="0" smtClean="0"/>
              <a:t>	are</a:t>
            </a:r>
            <a:r>
              <a:rPr lang="en-CA" sz="2700" dirty="0" smtClean="0"/>
              <a:t> Supplementary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13696" y="1238969"/>
            <a:ext cx="2214563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28009" y="1881907"/>
            <a:ext cx="2214562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313759" y="953219"/>
            <a:ext cx="1428750" cy="14287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099446" y="2953469"/>
            <a:ext cx="2214563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313759" y="3596407"/>
            <a:ext cx="2214562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599509" y="2667719"/>
            <a:ext cx="1428750" cy="14287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42321" y="5096594"/>
            <a:ext cx="2214563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456634" y="5739532"/>
            <a:ext cx="2214562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742384" y="4810844"/>
            <a:ext cx="1428750" cy="14287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616971" y="124531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6256734" y="1889844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Smiley Face 21"/>
          <p:cNvSpPr/>
          <p:nvPr/>
        </p:nvSpPr>
        <p:spPr>
          <a:xfrm>
            <a:off x="5648721" y="1105619"/>
            <a:ext cx="130175" cy="117475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Heart 22"/>
          <p:cNvSpPr/>
          <p:nvPr/>
        </p:nvSpPr>
        <p:spPr>
          <a:xfrm>
            <a:off x="5380434" y="1170707"/>
            <a:ext cx="101600" cy="825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5559821" y="1359619"/>
            <a:ext cx="82550" cy="9525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5-Point Star 24"/>
          <p:cNvSpPr/>
          <p:nvPr/>
        </p:nvSpPr>
        <p:spPr>
          <a:xfrm>
            <a:off x="5850334" y="1324694"/>
            <a:ext cx="112712" cy="9525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Smiley Face 25"/>
          <p:cNvSpPr/>
          <p:nvPr/>
        </p:nvSpPr>
        <p:spPr>
          <a:xfrm>
            <a:off x="6275784" y="1732682"/>
            <a:ext cx="130175" cy="119062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Heart 26"/>
          <p:cNvSpPr/>
          <p:nvPr/>
        </p:nvSpPr>
        <p:spPr>
          <a:xfrm>
            <a:off x="6009084" y="1797769"/>
            <a:ext cx="100012" cy="825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Isosceles Triangle 27"/>
          <p:cNvSpPr/>
          <p:nvPr/>
        </p:nvSpPr>
        <p:spPr>
          <a:xfrm>
            <a:off x="6186884" y="1988269"/>
            <a:ext cx="82550" cy="9525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5-Point Star 28"/>
          <p:cNvSpPr/>
          <p:nvPr/>
        </p:nvSpPr>
        <p:spPr>
          <a:xfrm>
            <a:off x="6477396" y="1951757"/>
            <a:ext cx="112713" cy="9525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5-Point Star 31"/>
          <p:cNvSpPr/>
          <p:nvPr/>
        </p:nvSpPr>
        <p:spPr>
          <a:xfrm>
            <a:off x="6070996" y="3023319"/>
            <a:ext cx="112713" cy="9525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Smiley Face 32"/>
          <p:cNvSpPr/>
          <p:nvPr/>
        </p:nvSpPr>
        <p:spPr>
          <a:xfrm>
            <a:off x="6539309" y="3474169"/>
            <a:ext cx="131762" cy="119063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5-Point Star 33"/>
          <p:cNvSpPr/>
          <p:nvPr/>
        </p:nvSpPr>
        <p:spPr>
          <a:xfrm>
            <a:off x="846534" y="3663082"/>
            <a:ext cx="288925" cy="287337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Smiley Face 34"/>
          <p:cNvSpPr/>
          <p:nvPr/>
        </p:nvSpPr>
        <p:spPr>
          <a:xfrm>
            <a:off x="1533921" y="3690069"/>
            <a:ext cx="287338" cy="288925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Isosceles Triangle 35"/>
          <p:cNvSpPr/>
          <p:nvPr/>
        </p:nvSpPr>
        <p:spPr>
          <a:xfrm>
            <a:off x="5867796" y="3037607"/>
            <a:ext cx="84138" cy="9525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Heart 36"/>
          <p:cNvSpPr/>
          <p:nvPr/>
        </p:nvSpPr>
        <p:spPr>
          <a:xfrm>
            <a:off x="6326584" y="3531319"/>
            <a:ext cx="101600" cy="84138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Isosceles Triangle 37"/>
          <p:cNvSpPr/>
          <p:nvPr/>
        </p:nvSpPr>
        <p:spPr>
          <a:xfrm>
            <a:off x="840184" y="4131394"/>
            <a:ext cx="288925" cy="287338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Heart 38"/>
          <p:cNvSpPr/>
          <p:nvPr/>
        </p:nvSpPr>
        <p:spPr>
          <a:xfrm>
            <a:off x="1527571" y="4140919"/>
            <a:ext cx="287338" cy="287338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Smiley Face 39"/>
          <p:cNvSpPr/>
          <p:nvPr/>
        </p:nvSpPr>
        <p:spPr>
          <a:xfrm>
            <a:off x="6048771" y="4991819"/>
            <a:ext cx="130175" cy="117475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Heart 40"/>
          <p:cNvSpPr/>
          <p:nvPr/>
        </p:nvSpPr>
        <p:spPr>
          <a:xfrm>
            <a:off x="5818584" y="5028332"/>
            <a:ext cx="101600" cy="825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5-Point Star 41"/>
          <p:cNvSpPr/>
          <p:nvPr/>
        </p:nvSpPr>
        <p:spPr>
          <a:xfrm>
            <a:off x="6832996" y="5795094"/>
            <a:ext cx="112713" cy="9525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3" name="Isosceles Triangle 42"/>
          <p:cNvSpPr/>
          <p:nvPr/>
        </p:nvSpPr>
        <p:spPr>
          <a:xfrm>
            <a:off x="6639321" y="5799857"/>
            <a:ext cx="84138" cy="9525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467234"/>
              </p:ext>
            </p:extLst>
          </p:nvPr>
        </p:nvGraphicFramePr>
        <p:xfrm>
          <a:off x="1129109" y="3636094"/>
          <a:ext cx="3603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139700" imgH="139700" progId="Equation.DSMT4">
                  <p:embed/>
                </p:oleObj>
              </mc:Choice>
              <mc:Fallback>
                <p:oleObj name="Equation" r:id="rId4" imgW="139700" imgH="1397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109" y="3636094"/>
                        <a:ext cx="36036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41509"/>
              </p:ext>
            </p:extLst>
          </p:nvPr>
        </p:nvGraphicFramePr>
        <p:xfrm>
          <a:off x="1143396" y="4101232"/>
          <a:ext cx="3603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139700" imgH="139700" progId="Equation.DSMT4">
                  <p:embed/>
                </p:oleObj>
              </mc:Choice>
              <mc:Fallback>
                <p:oleObj name="Equation" r:id="rId6" imgW="139700" imgH="1397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396" y="4101232"/>
                        <a:ext cx="36036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539634"/>
              </p:ext>
            </p:extLst>
          </p:nvPr>
        </p:nvGraphicFramePr>
        <p:xfrm>
          <a:off x="1905396" y="3744044"/>
          <a:ext cx="3603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139579" imgH="114201" progId="Equation.DSMT4">
                  <p:embed/>
                </p:oleObj>
              </mc:Choice>
              <mc:Fallback>
                <p:oleObj name="Equation" r:id="rId7" imgW="139579" imgH="114201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396" y="3744044"/>
                        <a:ext cx="360363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94179"/>
              </p:ext>
            </p:extLst>
          </p:nvPr>
        </p:nvGraphicFramePr>
        <p:xfrm>
          <a:off x="1906984" y="4198069"/>
          <a:ext cx="3603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9" imgW="139579" imgH="114201" progId="Equation.DSMT4">
                  <p:embed/>
                </p:oleObj>
              </mc:Choice>
              <mc:Fallback>
                <p:oleObj name="Equation" r:id="rId9" imgW="139579" imgH="114201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984" y="4198069"/>
                        <a:ext cx="360362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02655"/>
              </p:ext>
            </p:extLst>
          </p:nvPr>
        </p:nvGraphicFramePr>
        <p:xfrm>
          <a:off x="2260996" y="3604344"/>
          <a:ext cx="661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0" imgW="317087" imgH="215619" progId="Equation.DSMT4">
                  <p:embed/>
                </p:oleObj>
              </mc:Choice>
              <mc:Fallback>
                <p:oleObj name="Equation" r:id="rId10" imgW="317087" imgH="21561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996" y="3604344"/>
                        <a:ext cx="661988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360954"/>
              </p:ext>
            </p:extLst>
          </p:nvPr>
        </p:nvGraphicFramePr>
        <p:xfrm>
          <a:off x="2262584" y="4045669"/>
          <a:ext cx="6619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2" imgW="317087" imgH="215619" progId="Equation.DSMT4">
                  <p:embed/>
                </p:oleObj>
              </mc:Choice>
              <mc:Fallback>
                <p:oleObj name="Equation" r:id="rId12" imgW="317087" imgH="215619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584" y="4045669"/>
                        <a:ext cx="6619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6" grpId="0" animBg="1"/>
      <p:bldP spid="28" grpId="0" animBg="1"/>
      <p:bldP spid="33" grpId="0" animBg="1"/>
      <p:bldP spid="35" grpId="0" animBg="1"/>
      <p:bldP spid="36" grpId="0" animBg="1"/>
      <p:bldP spid="38" grpId="0" animBg="1"/>
      <p:bldP spid="40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II) Similar Triangles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71" y="1216025"/>
            <a:ext cx="7869237" cy="4800600"/>
          </a:xfrm>
        </p:spPr>
        <p:txBody>
          <a:bodyPr/>
          <a:lstStyle/>
          <a:p>
            <a:pPr eaLnBrk="1" hangingPunct="1"/>
            <a:r>
              <a:rPr lang="en-CA" sz="2500" dirty="0" smtClean="0"/>
              <a:t>Two triangles are similar when all three corresponding angles are equal (AAA)</a:t>
            </a:r>
          </a:p>
          <a:p>
            <a:pPr eaLnBrk="1" hangingPunct="1">
              <a:buFont typeface="Wingdings 2" pitchFamily="18" charset="2"/>
              <a:buNone/>
            </a:pPr>
            <a:endParaRPr lang="en-CA" sz="1200" dirty="0" smtClean="0"/>
          </a:p>
          <a:p>
            <a:pPr eaLnBrk="1" hangingPunct="1"/>
            <a:r>
              <a:rPr lang="en-CA" sz="2500" dirty="0" smtClean="0"/>
              <a:t>The Triangles will have the same shape, but can have different sizes</a:t>
            </a:r>
            <a:br>
              <a:rPr lang="en-CA" sz="2500" dirty="0" smtClean="0"/>
            </a:br>
            <a:endParaRPr lang="en-CA" sz="1200" dirty="0" smtClean="0"/>
          </a:p>
          <a:p>
            <a:pPr eaLnBrk="1" hangingPunct="1"/>
            <a:r>
              <a:rPr lang="en-CA" sz="2500" dirty="0" smtClean="0"/>
              <a:t>When two triangles are similar,  corresponding sides will be in ratio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808413" y="4325938"/>
            <a:ext cx="2155825" cy="1146175"/>
          </a:xfrm>
          <a:prstGeom prst="triangle">
            <a:avLst>
              <a:gd name="adj" fmla="val 70253"/>
            </a:avLst>
          </a:prstGeom>
          <a:solidFill>
            <a:schemeClr val="accent1">
              <a:alpha val="3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Isosceles Triangle 4"/>
          <p:cNvSpPr/>
          <p:nvPr/>
        </p:nvSpPr>
        <p:spPr>
          <a:xfrm>
            <a:off x="1585913" y="4681538"/>
            <a:ext cx="1471612" cy="793750"/>
          </a:xfrm>
          <a:prstGeom prst="triangle">
            <a:avLst>
              <a:gd name="adj" fmla="val 70253"/>
            </a:avLst>
          </a:prstGeom>
          <a:solidFill>
            <a:schemeClr val="accent1">
              <a:alpha val="3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511425" y="4332288"/>
          <a:ext cx="3302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4332288"/>
                        <a:ext cx="3302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06513" y="5338763"/>
          <a:ext cx="3302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5338763"/>
                        <a:ext cx="3302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09900" y="5310188"/>
          <a:ext cx="3587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310188"/>
                        <a:ext cx="3587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497263" y="5348288"/>
          <a:ext cx="358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10" imgW="164885" imgH="164885" progId="Equation.DSMT4">
                  <p:embed/>
                </p:oleObj>
              </mc:Choice>
              <mc:Fallback>
                <p:oleObj name="Equation" r:id="rId10" imgW="164885" imgH="164885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5348288"/>
                        <a:ext cx="3587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883275" y="5373688"/>
          <a:ext cx="358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2" imgW="164885" imgH="164885" progId="Equation.DSMT4">
                  <p:embed/>
                </p:oleObj>
              </mc:Choice>
              <mc:Fallback>
                <p:oleObj name="Equation" r:id="rId12" imgW="164885" imgH="164885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5373688"/>
                        <a:ext cx="3587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322888" y="4116388"/>
          <a:ext cx="3857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4" imgW="177492" imgH="164814" progId="Equation.DSMT4">
                  <p:embed/>
                </p:oleObj>
              </mc:Choice>
              <mc:Fallback>
                <p:oleObj name="Equation" r:id="rId14" imgW="177492" imgH="164814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4116388"/>
                        <a:ext cx="385762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miley Face 12"/>
          <p:cNvSpPr/>
          <p:nvPr/>
        </p:nvSpPr>
        <p:spPr>
          <a:xfrm>
            <a:off x="5232400" y="4427538"/>
            <a:ext cx="130175" cy="117475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Heart 13"/>
          <p:cNvSpPr/>
          <p:nvPr/>
        </p:nvSpPr>
        <p:spPr>
          <a:xfrm>
            <a:off x="1798638" y="5351463"/>
            <a:ext cx="101600" cy="84137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Isosceles Triangle 14"/>
          <p:cNvSpPr/>
          <p:nvPr/>
        </p:nvSpPr>
        <p:spPr>
          <a:xfrm>
            <a:off x="2851150" y="5324475"/>
            <a:ext cx="82550" cy="93663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Smiley Face 16"/>
          <p:cNvSpPr/>
          <p:nvPr/>
        </p:nvSpPr>
        <p:spPr>
          <a:xfrm>
            <a:off x="2519363" y="4770438"/>
            <a:ext cx="130175" cy="119062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Heart 17"/>
          <p:cNvSpPr/>
          <p:nvPr/>
        </p:nvSpPr>
        <p:spPr>
          <a:xfrm>
            <a:off x="3998913" y="5354638"/>
            <a:ext cx="100012" cy="825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Isosceles Triangle 18"/>
          <p:cNvSpPr/>
          <p:nvPr/>
        </p:nvSpPr>
        <p:spPr>
          <a:xfrm>
            <a:off x="5773738" y="5340350"/>
            <a:ext cx="82550" cy="93663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876550" y="4794250"/>
          <a:ext cx="247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6" imgW="114102" imgH="177492" progId="Equation.DSMT4">
                  <p:embed/>
                </p:oleObj>
              </mc:Choice>
              <mc:Fallback>
                <p:oleObj name="Equation" r:id="rId16" imgW="114102" imgH="177492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4794250"/>
                        <a:ext cx="247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632450" y="4586288"/>
          <a:ext cx="2746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4586288"/>
                        <a:ext cx="2746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244725" y="5497513"/>
          <a:ext cx="247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20" imgW="114102" imgH="177492" progId="Equation.DSMT4">
                  <p:embed/>
                </p:oleObj>
              </mc:Choice>
              <mc:Fallback>
                <p:oleObj name="Equation" r:id="rId20" imgW="114102" imgH="177492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5497513"/>
                        <a:ext cx="247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916113" y="4730750"/>
          <a:ext cx="2746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22" imgW="126725" imgH="177415" progId="Equation.DSMT4">
                  <p:embed/>
                </p:oleObj>
              </mc:Choice>
              <mc:Fallback>
                <p:oleObj name="Equation" r:id="rId22" imgW="126725" imgH="177415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4730750"/>
                        <a:ext cx="2746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287838" y="4494213"/>
          <a:ext cx="4111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24" imgW="190335" imgH="164957" progId="Equation.DSMT4">
                  <p:embed/>
                </p:oleObj>
              </mc:Choice>
              <mc:Fallback>
                <p:oleObj name="Equation" r:id="rId24" imgW="190335" imgH="164957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4494213"/>
                        <a:ext cx="411162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776788" y="5489575"/>
          <a:ext cx="4111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26" imgW="190335" imgH="177646" progId="Equation.DSMT4">
                  <p:embed/>
                </p:oleObj>
              </mc:Choice>
              <mc:Fallback>
                <p:oleObj name="Equation" r:id="rId26" imgW="190335" imgH="177646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5489575"/>
                        <a:ext cx="41116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424613" y="4886325"/>
          <a:ext cx="22193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28" imgW="1028254" imgH="177723" progId="Equation.DSMT4">
                  <p:embed/>
                </p:oleObj>
              </mc:Choice>
              <mc:Fallback>
                <p:oleObj name="Equation" r:id="rId28" imgW="1028254" imgH="177723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4886325"/>
                        <a:ext cx="22193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3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90" y="1381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dirty="0" smtClean="0">
                <a:solidFill>
                  <a:schemeClr val="tx2">
                    <a:satMod val="130000"/>
                  </a:schemeClr>
                </a:solidFill>
              </a:rPr>
              <a:t>Ex: Given the following Triangles, find the missing sides:</a:t>
            </a:r>
            <a:endParaRPr lang="en-CA" sz="3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flipV="1">
            <a:off x="3209925" y="1641475"/>
            <a:ext cx="1951038" cy="982663"/>
          </a:xfrm>
          <a:prstGeom prst="triangle">
            <a:avLst>
              <a:gd name="adj" fmla="val 70253"/>
            </a:avLst>
          </a:prstGeom>
          <a:solidFill>
            <a:schemeClr val="accent1">
              <a:alpha val="3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Isosceles Triangle 4"/>
          <p:cNvSpPr/>
          <p:nvPr/>
        </p:nvSpPr>
        <p:spPr>
          <a:xfrm flipH="1">
            <a:off x="1271588" y="1709738"/>
            <a:ext cx="1331912" cy="681037"/>
          </a:xfrm>
          <a:prstGeom prst="triangle">
            <a:avLst>
              <a:gd name="adj" fmla="val 70253"/>
            </a:avLst>
          </a:prstGeom>
          <a:solidFill>
            <a:schemeClr val="accent1">
              <a:alpha val="3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531938" y="1412875"/>
          <a:ext cx="2984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412875"/>
                        <a:ext cx="2984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968375" y="2276475"/>
          <a:ext cx="3492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6" imgW="177492" imgH="177492" progId="Equation.DSMT4">
                  <p:embed/>
                </p:oleObj>
              </mc:Choice>
              <mc:Fallback>
                <p:oleObj name="Equation" r:id="rId6" imgW="177492" imgH="177492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2276475"/>
                        <a:ext cx="34925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565400" y="2322513"/>
          <a:ext cx="3238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322513"/>
                        <a:ext cx="32385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946400" y="1466850"/>
          <a:ext cx="3000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1466850"/>
                        <a:ext cx="3000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430713" y="2584450"/>
          <a:ext cx="30003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2584450"/>
                        <a:ext cx="300037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116513" y="1446213"/>
          <a:ext cx="3492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14" imgW="177492" imgH="177492" progId="Equation.DSMT4">
                  <p:embed/>
                </p:oleObj>
              </mc:Choice>
              <mc:Fallback>
                <p:oleObj name="Equation" r:id="rId14" imgW="177492" imgH="177492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1446213"/>
                        <a:ext cx="3492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miley Face 11"/>
          <p:cNvSpPr/>
          <p:nvPr/>
        </p:nvSpPr>
        <p:spPr>
          <a:xfrm>
            <a:off x="4491038" y="2428875"/>
            <a:ext cx="119062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Heart 12"/>
          <p:cNvSpPr/>
          <p:nvPr/>
        </p:nvSpPr>
        <p:spPr>
          <a:xfrm>
            <a:off x="1366838" y="2268538"/>
            <a:ext cx="90487" cy="698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Isosceles Triangle 13"/>
          <p:cNvSpPr/>
          <p:nvPr/>
        </p:nvSpPr>
        <p:spPr>
          <a:xfrm>
            <a:off x="2370138" y="2276475"/>
            <a:ext cx="76200" cy="80963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Smiley Face 14"/>
          <p:cNvSpPr/>
          <p:nvPr/>
        </p:nvSpPr>
        <p:spPr>
          <a:xfrm>
            <a:off x="1622425" y="1785938"/>
            <a:ext cx="119063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Heart 15"/>
          <p:cNvSpPr/>
          <p:nvPr/>
        </p:nvSpPr>
        <p:spPr>
          <a:xfrm>
            <a:off x="4943475" y="1700213"/>
            <a:ext cx="92075" cy="71437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Isosceles Triangle 16"/>
          <p:cNvSpPr/>
          <p:nvPr/>
        </p:nvSpPr>
        <p:spPr>
          <a:xfrm>
            <a:off x="3429000" y="1674813"/>
            <a:ext cx="74613" cy="8255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025650" y="1722438"/>
          <a:ext cx="3730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16" imgW="190335" imgH="177646" progId="Equation.DSMT4">
                  <p:embed/>
                </p:oleObj>
              </mc:Choice>
              <mc:Fallback>
                <p:oleObj name="Equation" r:id="rId16" imgW="190335" imgH="177646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722438"/>
                        <a:ext cx="37306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4879975" y="2012950"/>
          <a:ext cx="2476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2012950"/>
                        <a:ext cx="24765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1631950" y="2447925"/>
          <a:ext cx="3730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20" imgW="190335" imgH="164957" progId="Equation.DSMT4">
                  <p:embed/>
                </p:oleObj>
              </mc:Choice>
              <mc:Fallback>
                <p:oleObj name="Equation" r:id="rId20" imgW="190335" imgH="164957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447925"/>
                        <a:ext cx="37306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1198563" y="1789113"/>
          <a:ext cx="249237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22" imgW="126780" imgH="164814" progId="Equation.DSMT4">
                  <p:embed/>
                </p:oleObj>
              </mc:Choice>
              <mc:Fallback>
                <p:oleObj name="Equation" r:id="rId22" imgW="126780" imgH="164814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1789113"/>
                        <a:ext cx="249237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4046538" y="1301750"/>
          <a:ext cx="3714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1301750"/>
                        <a:ext cx="37147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3525838" y="2060575"/>
          <a:ext cx="3714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26" imgW="190335" imgH="177646" progId="Equation.DSMT4">
                  <p:embed/>
                </p:oleObj>
              </mc:Choice>
              <mc:Fallback>
                <p:oleObj name="Equation" r:id="rId26" imgW="190335" imgH="177646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2060575"/>
                        <a:ext cx="3714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Isosceles Triangle 23"/>
          <p:cNvSpPr/>
          <p:nvPr/>
        </p:nvSpPr>
        <p:spPr>
          <a:xfrm rot="3948058">
            <a:off x="3359150" y="4319588"/>
            <a:ext cx="1951038" cy="982662"/>
          </a:xfrm>
          <a:prstGeom prst="triangle">
            <a:avLst>
              <a:gd name="adj" fmla="val 70253"/>
            </a:avLst>
          </a:prstGeom>
          <a:solidFill>
            <a:srgbClr val="FFFF00">
              <a:alpha val="3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1077912" y="4938713"/>
            <a:ext cx="1331913" cy="681038"/>
          </a:xfrm>
          <a:prstGeom prst="triangle">
            <a:avLst>
              <a:gd name="adj" fmla="val 70253"/>
            </a:avLst>
          </a:prstGeom>
          <a:solidFill>
            <a:srgbClr val="FFFF00">
              <a:alpha val="3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1968500" y="4291013"/>
          <a:ext cx="2984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28" imgW="152268" imgH="164957" progId="Equation.DSMT4">
                  <p:embed/>
                </p:oleObj>
              </mc:Choice>
              <mc:Fallback>
                <p:oleObj name="Equation" r:id="rId28" imgW="152268" imgH="164957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291013"/>
                        <a:ext cx="29845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/>
        </p:nvGraphicFramePr>
        <p:xfrm>
          <a:off x="1131888" y="4846638"/>
          <a:ext cx="2984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30" imgW="152268" imgH="164957" progId="Equation.DSMT4">
                  <p:embed/>
                </p:oleObj>
              </mc:Choice>
              <mc:Fallback>
                <p:oleObj name="Equation" r:id="rId30" imgW="152268" imgH="164957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4846638"/>
                        <a:ext cx="29845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6"/>
          <p:cNvGraphicFramePr>
            <a:graphicFrameLocks noChangeAspect="1"/>
          </p:cNvGraphicFramePr>
          <p:nvPr/>
        </p:nvGraphicFramePr>
        <p:xfrm>
          <a:off x="1957388" y="5924550"/>
          <a:ext cx="2984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32" imgW="152268" imgH="164957" progId="Equation.DSMT4">
                  <p:embed/>
                </p:oleObj>
              </mc:Choice>
              <mc:Fallback>
                <p:oleObj name="Equation" r:id="rId32" imgW="152268" imgH="164957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5924550"/>
                        <a:ext cx="2984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7"/>
          <p:cNvGraphicFramePr>
            <a:graphicFrameLocks noChangeAspect="1"/>
          </p:cNvGraphicFramePr>
          <p:nvPr/>
        </p:nvGraphicFramePr>
        <p:xfrm>
          <a:off x="3214688" y="3892550"/>
          <a:ext cx="3254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34" imgW="164814" imgH="177492" progId="Equation.DSMT4">
                  <p:embed/>
                </p:oleObj>
              </mc:Choice>
              <mc:Fallback>
                <p:oleObj name="Equation" r:id="rId34" imgW="164814" imgH="177492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892550"/>
                        <a:ext cx="3254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8"/>
          <p:cNvGraphicFramePr>
            <a:graphicFrameLocks noChangeAspect="1"/>
          </p:cNvGraphicFramePr>
          <p:nvPr/>
        </p:nvGraphicFramePr>
        <p:xfrm>
          <a:off x="4924425" y="4713288"/>
          <a:ext cx="32543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36" imgW="164885" imgH="164885" progId="Equation.DSMT4">
                  <p:embed/>
                </p:oleObj>
              </mc:Choice>
              <mc:Fallback>
                <p:oleObj name="Equation" r:id="rId36" imgW="164885" imgH="164885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4713288"/>
                        <a:ext cx="325438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9"/>
          <p:cNvGraphicFramePr>
            <a:graphicFrameLocks noChangeAspect="1"/>
          </p:cNvGraphicFramePr>
          <p:nvPr/>
        </p:nvGraphicFramePr>
        <p:xfrm>
          <a:off x="4114800" y="5867400"/>
          <a:ext cx="3254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38" imgW="164814" imgH="177492" progId="Equation.DSMT4">
                  <p:embed/>
                </p:oleObj>
              </mc:Choice>
              <mc:Fallback>
                <p:oleObj name="Equation" r:id="rId38" imgW="164814" imgH="177492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867400"/>
                        <a:ext cx="325438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miley Face 31"/>
          <p:cNvSpPr/>
          <p:nvPr/>
        </p:nvSpPr>
        <p:spPr>
          <a:xfrm>
            <a:off x="4238625" y="5673725"/>
            <a:ext cx="117475" cy="103188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Heart 32"/>
          <p:cNvSpPr/>
          <p:nvPr/>
        </p:nvSpPr>
        <p:spPr>
          <a:xfrm>
            <a:off x="1481138" y="5003800"/>
            <a:ext cx="92075" cy="698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Isosceles Triangle 33"/>
          <p:cNvSpPr/>
          <p:nvPr/>
        </p:nvSpPr>
        <p:spPr>
          <a:xfrm>
            <a:off x="1974850" y="5665788"/>
            <a:ext cx="76200" cy="80962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Smiley Face 34"/>
          <p:cNvSpPr/>
          <p:nvPr/>
        </p:nvSpPr>
        <p:spPr>
          <a:xfrm>
            <a:off x="1939925" y="4699000"/>
            <a:ext cx="119063" cy="103188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Heart 35"/>
          <p:cNvSpPr/>
          <p:nvPr/>
        </p:nvSpPr>
        <p:spPr>
          <a:xfrm>
            <a:off x="4749800" y="4970463"/>
            <a:ext cx="92075" cy="69850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Isosceles Triangle 36"/>
          <p:cNvSpPr/>
          <p:nvPr/>
        </p:nvSpPr>
        <p:spPr>
          <a:xfrm>
            <a:off x="3662363" y="4303713"/>
            <a:ext cx="76200" cy="80962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8" name="Object 20"/>
          <p:cNvGraphicFramePr>
            <a:graphicFrameLocks noChangeAspect="1"/>
          </p:cNvGraphicFramePr>
          <p:nvPr/>
        </p:nvGraphicFramePr>
        <p:xfrm>
          <a:off x="2116138" y="5026025"/>
          <a:ext cx="3984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40" imgW="203024" imgH="164957" progId="Equation.DSMT4">
                  <p:embed/>
                </p:oleObj>
              </mc:Choice>
              <mc:Fallback>
                <p:oleObj name="Equation" r:id="rId40" imgW="203024" imgH="164957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5026025"/>
                        <a:ext cx="39846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1"/>
          <p:cNvGraphicFramePr>
            <a:graphicFrameLocks noChangeAspect="1"/>
          </p:cNvGraphicFramePr>
          <p:nvPr/>
        </p:nvGraphicFramePr>
        <p:xfrm>
          <a:off x="4194175" y="4249738"/>
          <a:ext cx="4238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Equation" r:id="rId42" imgW="215619" imgH="177569" progId="Equation.DSMT4">
                  <p:embed/>
                </p:oleObj>
              </mc:Choice>
              <mc:Fallback>
                <p:oleObj name="Equation" r:id="rId42" imgW="215619" imgH="177569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249738"/>
                        <a:ext cx="42386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2"/>
          <p:cNvGraphicFramePr>
            <a:graphicFrameLocks noChangeAspect="1"/>
          </p:cNvGraphicFramePr>
          <p:nvPr/>
        </p:nvGraphicFramePr>
        <p:xfrm>
          <a:off x="1377950" y="5362575"/>
          <a:ext cx="3730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44" imgW="190335" imgH="177646" progId="Equation.DSMT4">
                  <p:embed/>
                </p:oleObj>
              </mc:Choice>
              <mc:Fallback>
                <p:oleObj name="Equation" r:id="rId44" imgW="190335" imgH="177646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5362575"/>
                        <a:ext cx="37306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3"/>
          <p:cNvGraphicFramePr>
            <a:graphicFrameLocks noChangeAspect="1"/>
          </p:cNvGraphicFramePr>
          <p:nvPr/>
        </p:nvGraphicFramePr>
        <p:xfrm>
          <a:off x="1430338" y="4524375"/>
          <a:ext cx="3746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46" imgW="190335" imgH="164957" progId="Equation.DSMT4">
                  <p:embed/>
                </p:oleObj>
              </mc:Choice>
              <mc:Fallback>
                <p:oleObj name="Equation" r:id="rId46" imgW="190335" imgH="164957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524375"/>
                        <a:ext cx="3746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4"/>
          <p:cNvGraphicFramePr>
            <a:graphicFrameLocks noChangeAspect="1"/>
          </p:cNvGraphicFramePr>
          <p:nvPr/>
        </p:nvGraphicFramePr>
        <p:xfrm>
          <a:off x="3484563" y="4938713"/>
          <a:ext cx="3968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48" imgW="202936" imgH="177569" progId="Equation.DSMT4">
                  <p:embed/>
                </p:oleObj>
              </mc:Choice>
              <mc:Fallback>
                <p:oleObj name="Equation" r:id="rId48" imgW="202936" imgH="177569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4938713"/>
                        <a:ext cx="39687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5"/>
          <p:cNvGraphicFramePr>
            <a:graphicFrameLocks noChangeAspect="1"/>
          </p:cNvGraphicFramePr>
          <p:nvPr/>
        </p:nvGraphicFramePr>
        <p:xfrm>
          <a:off x="4591050" y="5402263"/>
          <a:ext cx="3714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50" imgW="190335" imgH="177646" progId="Equation.DSMT4">
                  <p:embed/>
                </p:oleObj>
              </mc:Choice>
              <mc:Fallback>
                <p:oleObj name="Equation" r:id="rId50" imgW="190335" imgH="177646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5402263"/>
                        <a:ext cx="3714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5721350" y="1289050"/>
          <a:ext cx="13430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52" imgW="621760" imgH="177646" progId="Equation.DSMT4">
                  <p:embed/>
                </p:oleObj>
              </mc:Choice>
              <mc:Fallback>
                <p:oleObj name="Equation" r:id="rId52" imgW="621760" imgH="177646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1289050"/>
                        <a:ext cx="13430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7104063" y="1303338"/>
          <a:ext cx="958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54" imgW="469696" imgH="177723" progId="Equation.DSMT4">
                  <p:embed/>
                </p:oleObj>
              </mc:Choice>
              <mc:Fallback>
                <p:oleObj name="Equation" r:id="rId54" imgW="469696" imgH="177723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1303338"/>
                        <a:ext cx="9588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40"/>
          <p:cNvGraphicFramePr>
            <a:graphicFrameLocks noChangeAspect="1"/>
          </p:cNvGraphicFramePr>
          <p:nvPr/>
        </p:nvGraphicFramePr>
        <p:xfrm>
          <a:off x="5740400" y="3930650"/>
          <a:ext cx="12604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56" imgW="583693" imgH="164957" progId="Equation.DSMT4">
                  <p:embed/>
                </p:oleObj>
              </mc:Choice>
              <mc:Fallback>
                <p:oleObj name="Equation" r:id="rId56" imgW="583693" imgH="164957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3930650"/>
                        <a:ext cx="126047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41"/>
          <p:cNvGraphicFramePr>
            <a:graphicFrameLocks noChangeAspect="1"/>
          </p:cNvGraphicFramePr>
          <p:nvPr/>
        </p:nvGraphicFramePr>
        <p:xfrm>
          <a:off x="7045325" y="3930650"/>
          <a:ext cx="984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58" imgW="482181" imgH="177646" progId="Equation.DSMT4">
                  <p:embed/>
                </p:oleObj>
              </mc:Choice>
              <mc:Fallback>
                <p:oleObj name="Equation" r:id="rId58" imgW="482181" imgH="177646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3930650"/>
                        <a:ext cx="9842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Freeform 67"/>
          <p:cNvSpPr/>
          <p:nvPr/>
        </p:nvSpPr>
        <p:spPr>
          <a:xfrm>
            <a:off x="6305550" y="1733550"/>
            <a:ext cx="1389063" cy="346075"/>
          </a:xfrm>
          <a:custGeom>
            <a:avLst/>
            <a:gdLst>
              <a:gd name="connsiteX0" fmla="*/ 1389413 w 1389413"/>
              <a:gd name="connsiteY0" fmla="*/ 0 h 346364"/>
              <a:gd name="connsiteX1" fmla="*/ 605642 w 1389413"/>
              <a:gd name="connsiteY1" fmla="*/ 344385 h 346364"/>
              <a:gd name="connsiteX2" fmla="*/ 0 w 1389413"/>
              <a:gd name="connsiteY2" fmla="*/ 11876 h 346364"/>
              <a:gd name="connsiteX3" fmla="*/ 0 w 1389413"/>
              <a:gd name="connsiteY3" fmla="*/ 11876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9413" h="346364">
                <a:moveTo>
                  <a:pt x="1389413" y="0"/>
                </a:moveTo>
                <a:cubicBezTo>
                  <a:pt x="1113312" y="171203"/>
                  <a:pt x="837211" y="342406"/>
                  <a:pt x="605642" y="344385"/>
                </a:cubicBezTo>
                <a:cubicBezTo>
                  <a:pt x="374073" y="346364"/>
                  <a:pt x="0" y="11876"/>
                  <a:pt x="0" y="11876"/>
                </a:cubicBezTo>
                <a:lnTo>
                  <a:pt x="0" y="11876"/>
                </a:lnTo>
              </a:path>
            </a:pathLst>
          </a:cu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9" name="Object 42"/>
          <p:cNvGraphicFramePr>
            <a:graphicFrameLocks noChangeAspect="1"/>
          </p:cNvGraphicFramePr>
          <p:nvPr/>
        </p:nvGraphicFramePr>
        <p:xfrm>
          <a:off x="6742113" y="2085975"/>
          <a:ext cx="3825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60" imgW="253890" imgH="431613" progId="Equation.DSMT4">
                  <p:embed/>
                </p:oleObj>
              </mc:Choice>
              <mc:Fallback>
                <p:oleObj name="Equation" r:id="rId60" imgW="253890" imgH="431613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13" y="2085975"/>
                        <a:ext cx="382587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Freeform 69"/>
          <p:cNvSpPr/>
          <p:nvPr/>
        </p:nvSpPr>
        <p:spPr>
          <a:xfrm>
            <a:off x="6245225" y="4368800"/>
            <a:ext cx="1389063" cy="346075"/>
          </a:xfrm>
          <a:custGeom>
            <a:avLst/>
            <a:gdLst>
              <a:gd name="connsiteX0" fmla="*/ 1389413 w 1389413"/>
              <a:gd name="connsiteY0" fmla="*/ 0 h 346364"/>
              <a:gd name="connsiteX1" fmla="*/ 605642 w 1389413"/>
              <a:gd name="connsiteY1" fmla="*/ 344385 h 346364"/>
              <a:gd name="connsiteX2" fmla="*/ 0 w 1389413"/>
              <a:gd name="connsiteY2" fmla="*/ 11876 h 346364"/>
              <a:gd name="connsiteX3" fmla="*/ 0 w 1389413"/>
              <a:gd name="connsiteY3" fmla="*/ 11876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9413" h="346364">
                <a:moveTo>
                  <a:pt x="1389413" y="0"/>
                </a:moveTo>
                <a:cubicBezTo>
                  <a:pt x="1113312" y="171203"/>
                  <a:pt x="837211" y="342406"/>
                  <a:pt x="605642" y="344385"/>
                </a:cubicBezTo>
                <a:cubicBezTo>
                  <a:pt x="374073" y="346364"/>
                  <a:pt x="0" y="11876"/>
                  <a:pt x="0" y="11876"/>
                </a:cubicBezTo>
                <a:lnTo>
                  <a:pt x="0" y="11876"/>
                </a:lnTo>
              </a:path>
            </a:pathLst>
          </a:custGeom>
          <a:ln w="285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1" name="Object 43"/>
          <p:cNvGraphicFramePr>
            <a:graphicFrameLocks noChangeAspect="1"/>
          </p:cNvGraphicFramePr>
          <p:nvPr/>
        </p:nvGraphicFramePr>
        <p:xfrm>
          <a:off x="6680200" y="4697413"/>
          <a:ext cx="3841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62" imgW="253890" imgH="431613" progId="Equation.DSMT4">
                  <p:embed/>
                </p:oleObj>
              </mc:Choice>
              <mc:Fallback>
                <p:oleObj name="Equation" r:id="rId62" imgW="253890" imgH="431613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4697413"/>
                        <a:ext cx="3841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278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 animBg="1"/>
      <p:bldP spid="24" grpId="0" animBg="1"/>
      <p:bldP spid="25" grpId="0" animBg="1"/>
      <p:bldP spid="32" grpId="0" animBg="1"/>
      <p:bldP spid="34" grpId="0" animBg="1"/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dirty="0" smtClean="0">
                <a:solidFill>
                  <a:schemeClr val="tx2">
                    <a:satMod val="130000"/>
                  </a:schemeClr>
                </a:solidFill>
              </a:rPr>
              <a:t>Practice: Find the missing side “x”</a:t>
            </a:r>
            <a:endParaRPr lang="en-CA" sz="3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116013" y="1709738"/>
            <a:ext cx="2006600" cy="2054225"/>
          </a:xfrm>
          <a:prstGeom prst="triangle">
            <a:avLst>
              <a:gd name="adj" fmla="val 75444"/>
            </a:avLst>
          </a:prstGeom>
          <a:solidFill>
            <a:schemeClr val="accent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Isosceles Triangle 4"/>
          <p:cNvSpPr/>
          <p:nvPr/>
        </p:nvSpPr>
        <p:spPr>
          <a:xfrm>
            <a:off x="1909763" y="1719263"/>
            <a:ext cx="952500" cy="952500"/>
          </a:xfrm>
          <a:prstGeom prst="triangle">
            <a:avLst>
              <a:gd name="adj" fmla="val 75444"/>
            </a:avLst>
          </a:prstGeom>
          <a:solidFill>
            <a:schemeClr val="accent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2244725" y="2671763"/>
            <a:ext cx="201613" cy="0"/>
          </a:xfrm>
          <a:prstGeom prst="straightConnector1">
            <a:avLst/>
          </a:prstGeom>
          <a:ln w="2222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57388" y="3762375"/>
            <a:ext cx="201612" cy="0"/>
          </a:xfrm>
          <a:prstGeom prst="straightConnector1">
            <a:avLst/>
          </a:prstGeom>
          <a:ln w="2222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25713" y="1400175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1400175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23925" y="3709988"/>
          <a:ext cx="2174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709988"/>
                        <a:ext cx="217488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114675" y="3690938"/>
          <a:ext cx="23495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690938"/>
                        <a:ext cx="234950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833688" y="2551113"/>
          <a:ext cx="25400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10" imgW="177492" imgH="164814" progId="Equation.DSMT4">
                  <p:embed/>
                </p:oleObj>
              </mc:Choice>
              <mc:Fallback>
                <p:oleObj name="Equation" r:id="rId10" imgW="177492" imgH="164814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551113"/>
                        <a:ext cx="254000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681163" y="2528888"/>
          <a:ext cx="23495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12" imgW="164885" imgH="164885" progId="Equation.DSMT4">
                  <p:embed/>
                </p:oleObj>
              </mc:Choice>
              <mc:Fallback>
                <p:oleObj name="Equation" r:id="rId12" imgW="164885" imgH="164885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2528888"/>
                        <a:ext cx="234950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960563" y="3838575"/>
          <a:ext cx="3317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14" imgW="190335" imgH="177646" progId="Equation.DSMT4">
                  <p:embed/>
                </p:oleObj>
              </mc:Choice>
              <mc:Fallback>
                <p:oleObj name="Equation" r:id="rId14" imgW="190335" imgH="177646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3838575"/>
                        <a:ext cx="33178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255838" y="2713038"/>
          <a:ext cx="2206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2713038"/>
                        <a:ext cx="2206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032000" y="1895475"/>
          <a:ext cx="1984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18" imgW="114102" imgH="177492" progId="Equation.DSMT4">
                  <p:embed/>
                </p:oleObj>
              </mc:Choice>
              <mc:Fallback>
                <p:oleObj name="Equation" r:id="rId18" imgW="114102" imgH="177492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895475"/>
                        <a:ext cx="1984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333500" y="2952750"/>
          <a:ext cx="220663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20" imgW="126835" imgH="139518" progId="Equation.DSMT4">
                  <p:embed/>
                </p:oleObj>
              </mc:Choice>
              <mc:Fallback>
                <p:oleObj name="Equation" r:id="rId20" imgW="126835" imgH="139518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952750"/>
                        <a:ext cx="220663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miley Face 17"/>
          <p:cNvSpPr/>
          <p:nvPr/>
        </p:nvSpPr>
        <p:spPr>
          <a:xfrm>
            <a:off x="2033588" y="2524125"/>
            <a:ext cx="117475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Smiley Face 18"/>
          <p:cNvSpPr/>
          <p:nvPr/>
        </p:nvSpPr>
        <p:spPr>
          <a:xfrm>
            <a:off x="1223963" y="3625850"/>
            <a:ext cx="117475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Heart 19"/>
          <p:cNvSpPr/>
          <p:nvPr/>
        </p:nvSpPr>
        <p:spPr>
          <a:xfrm>
            <a:off x="2697163" y="2528888"/>
            <a:ext cx="104775" cy="119062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Heart 20"/>
          <p:cNvSpPr/>
          <p:nvPr/>
        </p:nvSpPr>
        <p:spPr>
          <a:xfrm>
            <a:off x="2955925" y="3608388"/>
            <a:ext cx="106363" cy="119062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Isosceles Triangle 21"/>
          <p:cNvSpPr/>
          <p:nvPr/>
        </p:nvSpPr>
        <p:spPr>
          <a:xfrm>
            <a:off x="6743700" y="1660525"/>
            <a:ext cx="2006600" cy="2054225"/>
          </a:xfrm>
          <a:prstGeom prst="triangle">
            <a:avLst>
              <a:gd name="adj" fmla="val 75444"/>
            </a:avLst>
          </a:prstGeom>
          <a:solidFill>
            <a:schemeClr val="accent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Isosceles Triangle 22"/>
          <p:cNvSpPr/>
          <p:nvPr/>
        </p:nvSpPr>
        <p:spPr>
          <a:xfrm>
            <a:off x="3927475" y="1693863"/>
            <a:ext cx="950913" cy="952500"/>
          </a:xfrm>
          <a:prstGeom prst="triangle">
            <a:avLst>
              <a:gd name="adj" fmla="val 75444"/>
            </a:avLst>
          </a:prstGeom>
          <a:solidFill>
            <a:schemeClr val="accent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8169275" y="1428750"/>
          <a:ext cx="217488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22" imgW="152268" imgH="164957" progId="Equation.DSMT4">
                  <p:embed/>
                </p:oleObj>
              </mc:Choice>
              <mc:Fallback>
                <p:oleObj name="Equation" r:id="rId22" imgW="152268" imgH="164957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1428750"/>
                        <a:ext cx="217488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6567488" y="3663950"/>
          <a:ext cx="217487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23" imgW="152268" imgH="164957" progId="Equation.DSMT4">
                  <p:embed/>
                </p:oleObj>
              </mc:Choice>
              <mc:Fallback>
                <p:oleObj name="Equation" r:id="rId23" imgW="152268" imgH="164957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63950"/>
                        <a:ext cx="217487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8758238" y="3644900"/>
          <a:ext cx="2349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24" imgW="164814" imgH="177492" progId="Equation.DSMT4">
                  <p:embed/>
                </p:oleObj>
              </mc:Choice>
              <mc:Fallback>
                <p:oleObj name="Equation" r:id="rId24" imgW="164814" imgH="177492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8238" y="3644900"/>
                        <a:ext cx="23495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4581525" y="1512888"/>
          <a:ext cx="2174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25" imgW="152268" imgH="164957" progId="Equation.DSMT4">
                  <p:embed/>
                </p:oleObj>
              </mc:Choice>
              <mc:Fallback>
                <p:oleObj name="Equation" r:id="rId25" imgW="152268" imgH="164957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1512888"/>
                        <a:ext cx="217488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4889500" y="2589213"/>
          <a:ext cx="25400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26" imgW="177492" imgH="164814" progId="Equation.DSMT4">
                  <p:embed/>
                </p:oleObj>
              </mc:Choice>
              <mc:Fallback>
                <p:oleObj name="Equation" r:id="rId26" imgW="177492" imgH="164814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589213"/>
                        <a:ext cx="254000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3736975" y="2566988"/>
          <a:ext cx="234950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27" imgW="164885" imgH="164885" progId="Equation.DSMT4">
                  <p:embed/>
                </p:oleObj>
              </mc:Choice>
              <mc:Fallback>
                <p:oleObj name="Equation" r:id="rId27" imgW="164885" imgH="164885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2566988"/>
                        <a:ext cx="234950" cy="23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miley Face 29"/>
          <p:cNvSpPr/>
          <p:nvPr/>
        </p:nvSpPr>
        <p:spPr>
          <a:xfrm>
            <a:off x="4049713" y="2509838"/>
            <a:ext cx="119062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Heart 30"/>
          <p:cNvSpPr/>
          <p:nvPr/>
        </p:nvSpPr>
        <p:spPr>
          <a:xfrm>
            <a:off x="4713288" y="2514600"/>
            <a:ext cx="106362" cy="119063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Smiley Face 32"/>
          <p:cNvSpPr/>
          <p:nvPr/>
        </p:nvSpPr>
        <p:spPr>
          <a:xfrm>
            <a:off x="6873875" y="3563938"/>
            <a:ext cx="119063" cy="1016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Heart 33"/>
          <p:cNvSpPr/>
          <p:nvPr/>
        </p:nvSpPr>
        <p:spPr>
          <a:xfrm>
            <a:off x="8570913" y="3557588"/>
            <a:ext cx="106362" cy="119062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570288" y="3341688"/>
          <a:ext cx="146843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28" imgW="609336" imgH="165028" progId="Equation.DSMT4">
                  <p:embed/>
                </p:oleObj>
              </mc:Choice>
              <mc:Fallback>
                <p:oleObj name="Equation" r:id="rId28" imgW="609336" imgH="165028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3341688"/>
                        <a:ext cx="146843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4964113" y="3313113"/>
          <a:ext cx="11318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Equation" r:id="rId30" imgW="469696" imgH="177723" progId="Equation.DSMT4">
                  <p:embed/>
                </p:oleObj>
              </mc:Choice>
              <mc:Fallback>
                <p:oleObj name="Equation" r:id="rId30" imgW="469696" imgH="177723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3313113"/>
                        <a:ext cx="11318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7639050" y="3746500"/>
          <a:ext cx="3317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Equation" r:id="rId32" imgW="190335" imgH="177646" progId="Equation.DSMT4">
                  <p:embed/>
                </p:oleObj>
              </mc:Choice>
              <mc:Fallback>
                <p:oleObj name="Equation" r:id="rId32" imgW="190335" imgH="177646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50" y="3746500"/>
                        <a:ext cx="3317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4300538" y="2655888"/>
          <a:ext cx="2206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Equation" r:id="rId33" imgW="126725" imgH="177415" progId="Equation.DSMT4">
                  <p:embed/>
                </p:oleObj>
              </mc:Choice>
              <mc:Fallback>
                <p:oleObj name="Equation" r:id="rId33" imgW="126725" imgH="177415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2655888"/>
                        <a:ext cx="22066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4087813" y="1885950"/>
          <a:ext cx="1984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34" imgW="114102" imgH="177492" progId="Equation.DSMT4">
                  <p:embed/>
                </p:oleObj>
              </mc:Choice>
              <mc:Fallback>
                <p:oleObj name="Equation" r:id="rId34" imgW="114102" imgH="177492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1885950"/>
                        <a:ext cx="19843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Freeform 41"/>
          <p:cNvSpPr/>
          <p:nvPr/>
        </p:nvSpPr>
        <p:spPr>
          <a:xfrm>
            <a:off x="4241800" y="3713163"/>
            <a:ext cx="1390650" cy="347662"/>
          </a:xfrm>
          <a:custGeom>
            <a:avLst/>
            <a:gdLst>
              <a:gd name="connsiteX0" fmla="*/ 1389413 w 1389413"/>
              <a:gd name="connsiteY0" fmla="*/ 0 h 346364"/>
              <a:gd name="connsiteX1" fmla="*/ 605642 w 1389413"/>
              <a:gd name="connsiteY1" fmla="*/ 344385 h 346364"/>
              <a:gd name="connsiteX2" fmla="*/ 0 w 1389413"/>
              <a:gd name="connsiteY2" fmla="*/ 11876 h 346364"/>
              <a:gd name="connsiteX3" fmla="*/ 0 w 1389413"/>
              <a:gd name="connsiteY3" fmla="*/ 11876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9413" h="346364">
                <a:moveTo>
                  <a:pt x="1389413" y="0"/>
                </a:moveTo>
                <a:cubicBezTo>
                  <a:pt x="1113312" y="171203"/>
                  <a:pt x="837211" y="342406"/>
                  <a:pt x="605642" y="344385"/>
                </a:cubicBezTo>
                <a:cubicBezTo>
                  <a:pt x="374073" y="346364"/>
                  <a:pt x="0" y="11876"/>
                  <a:pt x="0" y="11876"/>
                </a:cubicBezTo>
                <a:lnTo>
                  <a:pt x="0" y="11876"/>
                </a:lnTo>
              </a:path>
            </a:pathLst>
          </a:custGeom>
          <a:ln w="285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4678363" y="4043363"/>
          <a:ext cx="3825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35" imgW="253890" imgH="431613" progId="Equation.DSMT4">
                  <p:embed/>
                </p:oleObj>
              </mc:Choice>
              <mc:Fallback>
                <p:oleObj name="Equation" r:id="rId35" imgW="253890" imgH="431613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4043363"/>
                        <a:ext cx="38258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7150100" y="2420938"/>
          <a:ext cx="3746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37" imgW="215619" imgH="177569" progId="Equation.DSMT4">
                  <p:embed/>
                </p:oleObj>
              </mc:Choice>
              <mc:Fallback>
                <p:oleObj name="Equation" r:id="rId37" imgW="215619" imgH="177569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2420938"/>
                        <a:ext cx="3746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6283325" y="4524375"/>
          <a:ext cx="22828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39" imgW="685502" imgH="177723" progId="Equation.DSMT4">
                  <p:embed/>
                </p:oleObj>
              </mc:Choice>
              <mc:Fallback>
                <p:oleObj name="Equation" r:id="rId39" imgW="685502" imgH="177723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524375"/>
                        <a:ext cx="2282825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6327775" y="5127625"/>
          <a:ext cx="14795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41" imgW="444114" imgH="177646" progId="Equation.DSMT4">
                  <p:embed/>
                </p:oleObj>
              </mc:Choice>
              <mc:Fallback>
                <p:oleObj name="Equation" r:id="rId41" imgW="444114" imgH="17764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775" y="5127625"/>
                        <a:ext cx="14795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78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 animBg="1"/>
      <p:bldP spid="23" grpId="0" animBg="1"/>
      <p:bldP spid="30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831137" cy="663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sz="3300" dirty="0" smtClean="0">
                <a:solidFill>
                  <a:schemeClr val="tx2">
                    <a:satMod val="130000"/>
                  </a:schemeClr>
                </a:solidFill>
              </a:rPr>
              <a:t>Practice: Find the missing side “x”</a:t>
            </a:r>
            <a:endParaRPr lang="en-CA" sz="33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flipH="1">
            <a:off x="760413" y="1163638"/>
            <a:ext cx="2879725" cy="2160587"/>
          </a:xfrm>
          <a:prstGeom prst="rtTriangle">
            <a:avLst/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14525" y="1355725"/>
          <a:ext cx="609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4" imgW="215619" imgH="177569" progId="Equation.DSMT4">
                  <p:embed/>
                </p:oleObj>
              </mc:Choice>
              <mc:Fallback>
                <p:oleObj name="Equation" r:id="rId4" imgW="215619" imgH="177569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1355725"/>
                        <a:ext cx="6096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087563" y="3344863"/>
          <a:ext cx="330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6" imgW="190335" imgH="177646" progId="Equation.DSMT4">
                  <p:embed/>
                </p:oleObj>
              </mc:Choice>
              <mc:Fallback>
                <p:oleObj name="Equation" r:id="rId6" imgW="190335" imgH="177646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3344863"/>
                        <a:ext cx="3302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657600" y="1958975"/>
          <a:ext cx="330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8" imgW="190335" imgH="164957" progId="Equation.DSMT4">
                  <p:embed/>
                </p:oleObj>
              </mc:Choice>
              <mc:Fallback>
                <p:oleObj name="Equation" r:id="rId8" imgW="190335" imgH="164957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58975"/>
                        <a:ext cx="3302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>
            <a:stCxn id="4" idx="2"/>
          </p:cNvCxnSpPr>
          <p:nvPr/>
        </p:nvCxnSpPr>
        <p:spPr>
          <a:xfrm rot="5400000" flipH="1">
            <a:off x="2467769" y="2151857"/>
            <a:ext cx="1519237" cy="8255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624932" y="1947068"/>
            <a:ext cx="177800" cy="1063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57488" y="1968500"/>
            <a:ext cx="150812" cy="11271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932113" y="2346325"/>
          <a:ext cx="2190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2346325"/>
                        <a:ext cx="2190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508375" y="881063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881063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90538" y="3240088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3240088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657600" y="3225800"/>
          <a:ext cx="3095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25800"/>
                        <a:ext cx="309563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571750" y="1547813"/>
          <a:ext cx="3333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18" imgW="177492" imgH="164814" progId="Equation.DSMT4">
                  <p:embed/>
                </p:oleObj>
              </mc:Choice>
              <mc:Fallback>
                <p:oleObj name="Equation" r:id="rId18" imgW="177492" imgH="164814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547813"/>
                        <a:ext cx="33337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3441700" y="3117850"/>
            <a:ext cx="215900" cy="63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3345656" y="3223419"/>
            <a:ext cx="212725" cy="15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/>
          <p:cNvSpPr/>
          <p:nvPr/>
        </p:nvSpPr>
        <p:spPr>
          <a:xfrm flipH="1">
            <a:off x="5815013" y="985838"/>
            <a:ext cx="2879725" cy="2159000"/>
          </a:xfrm>
          <a:prstGeom prst="rtTriangle">
            <a:avLst/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8564563" y="671513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20" imgW="152268" imgH="164957" progId="Equation.DSMT4">
                  <p:embed/>
                </p:oleObj>
              </mc:Choice>
              <mc:Fallback>
                <p:oleObj name="Equation" r:id="rId20" imgW="152268" imgH="164957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4563" y="671513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530850" y="3062288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3062288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8697913" y="3048000"/>
          <a:ext cx="309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Equation" r:id="rId22" imgW="164814" imgH="177492" progId="Equation.DSMT4">
                  <p:embed/>
                </p:oleObj>
              </mc:Choice>
              <mc:Fallback>
                <p:oleObj name="Equation" r:id="rId22" imgW="164814" imgH="177492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7913" y="3048000"/>
                        <a:ext cx="309562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6842125" y="1843088"/>
          <a:ext cx="3746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Equation" r:id="rId23" imgW="215619" imgH="177569" progId="Equation.DSMT4">
                  <p:embed/>
                </p:oleObj>
              </mc:Choice>
              <mc:Fallback>
                <p:oleObj name="Equation" r:id="rId23" imgW="215619" imgH="177569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1843088"/>
                        <a:ext cx="3746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8697913" y="1858963"/>
          <a:ext cx="330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Equation" r:id="rId24" imgW="190335" imgH="164957" progId="Equation.DSMT4">
                  <p:embed/>
                </p:oleObj>
              </mc:Choice>
              <mc:Fallback>
                <p:oleObj name="Equation" r:id="rId24" imgW="190335" imgH="164957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7913" y="1858963"/>
                        <a:ext cx="3302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Isosceles Triangle 38"/>
          <p:cNvSpPr/>
          <p:nvPr/>
        </p:nvSpPr>
        <p:spPr>
          <a:xfrm>
            <a:off x="5991225" y="4367213"/>
            <a:ext cx="2806700" cy="1528762"/>
          </a:xfrm>
          <a:prstGeom prst="triangle">
            <a:avLst>
              <a:gd name="adj" fmla="val 69277"/>
            </a:avLst>
          </a:prstGeom>
          <a:solidFill>
            <a:srgbClr val="FFC000">
              <a:alpha val="46000"/>
            </a:srgb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651500" y="5805488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5" name="Equation" r:id="rId25" imgW="152268" imgH="164957" progId="Equation.DSMT4">
                  <p:embed/>
                </p:oleObj>
              </mc:Choice>
              <mc:Fallback>
                <p:oleObj name="Equation" r:id="rId25" imgW="152268" imgH="164957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05488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8818563" y="5791200"/>
          <a:ext cx="309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Equation" r:id="rId26" imgW="164814" imgH="177492" progId="Equation.DSMT4">
                  <p:embed/>
                </p:oleObj>
              </mc:Choice>
              <mc:Fallback>
                <p:oleObj name="Equation" r:id="rId26" imgW="164814" imgH="177492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8563" y="5791200"/>
                        <a:ext cx="309562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7685088" y="4067175"/>
          <a:ext cx="3333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27" imgW="177492" imgH="164814" progId="Equation.DSMT4">
                  <p:embed/>
                </p:oleObj>
              </mc:Choice>
              <mc:Fallback>
                <p:oleObj name="Equation" r:id="rId27" imgW="177492" imgH="164814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4067175"/>
                        <a:ext cx="33337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16200000" flipH="1">
            <a:off x="7758907" y="4526756"/>
            <a:ext cx="177800" cy="1063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891463" y="4548188"/>
            <a:ext cx="150812" cy="1127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50263" y="2924175"/>
            <a:ext cx="215900" cy="47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8354219" y="3029744"/>
            <a:ext cx="211138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Heart 46"/>
          <p:cNvSpPr/>
          <p:nvPr/>
        </p:nvSpPr>
        <p:spPr>
          <a:xfrm>
            <a:off x="969963" y="3181350"/>
            <a:ext cx="104775" cy="119063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8" name="Heart 47"/>
          <p:cNvSpPr/>
          <p:nvPr/>
        </p:nvSpPr>
        <p:spPr>
          <a:xfrm>
            <a:off x="6045200" y="2992438"/>
            <a:ext cx="106363" cy="119062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9" name="Heart 48"/>
          <p:cNvSpPr/>
          <p:nvPr/>
        </p:nvSpPr>
        <p:spPr>
          <a:xfrm>
            <a:off x="6281738" y="5703888"/>
            <a:ext cx="106362" cy="119062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Isosceles Triangle 49"/>
          <p:cNvSpPr/>
          <p:nvPr/>
        </p:nvSpPr>
        <p:spPr>
          <a:xfrm>
            <a:off x="8494713" y="1150938"/>
            <a:ext cx="160337" cy="15240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Isosceles Triangle 50"/>
          <p:cNvSpPr/>
          <p:nvPr/>
        </p:nvSpPr>
        <p:spPr>
          <a:xfrm>
            <a:off x="8505825" y="5686425"/>
            <a:ext cx="160338" cy="152400"/>
          </a:xfrm>
          <a:prstGeom prst="triangle">
            <a:avLst/>
          </a:prstGeom>
          <a:solidFill>
            <a:srgbClr val="00B05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2087563" y="4052888"/>
          <a:ext cx="14382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Equation" r:id="rId28" imgW="596641" imgH="177723" progId="Equation.DSMT4">
                  <p:embed/>
                </p:oleObj>
              </mc:Choice>
              <mc:Fallback>
                <p:oleObj name="Equation" r:id="rId28" imgW="596641" imgH="177723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4052888"/>
                        <a:ext cx="14382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3532188" y="4038600"/>
          <a:ext cx="1130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30" imgW="469696" imgH="177723" progId="Equation.DSMT4">
                  <p:embed/>
                </p:oleObj>
              </mc:Choice>
              <mc:Fallback>
                <p:oleObj name="Equation" r:id="rId30" imgW="469696" imgH="177723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4038600"/>
                        <a:ext cx="11303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7332663" y="5910263"/>
          <a:ext cx="330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name="Equation" r:id="rId32" imgW="190335" imgH="177646" progId="Equation.DSMT4">
                  <p:embed/>
                </p:oleObj>
              </mc:Choice>
              <mc:Fallback>
                <p:oleObj name="Equation" r:id="rId32" imgW="190335" imgH="177646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2663" y="5910263"/>
                        <a:ext cx="3302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Freeform 54"/>
          <p:cNvSpPr/>
          <p:nvPr/>
        </p:nvSpPr>
        <p:spPr>
          <a:xfrm>
            <a:off x="2720975" y="4467225"/>
            <a:ext cx="1389063" cy="152400"/>
          </a:xfrm>
          <a:custGeom>
            <a:avLst/>
            <a:gdLst>
              <a:gd name="connsiteX0" fmla="*/ 1389413 w 1389413"/>
              <a:gd name="connsiteY0" fmla="*/ 0 h 346364"/>
              <a:gd name="connsiteX1" fmla="*/ 605642 w 1389413"/>
              <a:gd name="connsiteY1" fmla="*/ 344385 h 346364"/>
              <a:gd name="connsiteX2" fmla="*/ 0 w 1389413"/>
              <a:gd name="connsiteY2" fmla="*/ 11876 h 346364"/>
              <a:gd name="connsiteX3" fmla="*/ 0 w 1389413"/>
              <a:gd name="connsiteY3" fmla="*/ 11876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9413" h="346364">
                <a:moveTo>
                  <a:pt x="1389413" y="0"/>
                </a:moveTo>
                <a:cubicBezTo>
                  <a:pt x="1113312" y="171203"/>
                  <a:pt x="837211" y="342406"/>
                  <a:pt x="605642" y="344385"/>
                </a:cubicBezTo>
                <a:cubicBezTo>
                  <a:pt x="374073" y="346364"/>
                  <a:pt x="0" y="11876"/>
                  <a:pt x="0" y="11876"/>
                </a:cubicBezTo>
                <a:lnTo>
                  <a:pt x="0" y="11876"/>
                </a:lnTo>
              </a:path>
            </a:pathLst>
          </a:custGeom>
          <a:ln w="28575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6" name="Object 22"/>
          <p:cNvGraphicFramePr>
            <a:graphicFrameLocks noChangeAspect="1"/>
          </p:cNvGraphicFramePr>
          <p:nvPr/>
        </p:nvGraphicFramePr>
        <p:xfrm>
          <a:off x="3219450" y="4575175"/>
          <a:ext cx="3587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" name="Equation" r:id="rId33" imgW="253890" imgH="431613" progId="Equation.DSMT4">
                  <p:embed/>
                </p:oleObj>
              </mc:Choice>
              <mc:Fallback>
                <p:oleObj name="Equation" r:id="rId33" imgW="253890" imgH="431613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4575175"/>
                        <a:ext cx="35877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8334375" y="4879975"/>
          <a:ext cx="2190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Equation" r:id="rId35" imgW="126835" imgH="139518" progId="Equation.DSMT4">
                  <p:embed/>
                </p:oleObj>
              </mc:Choice>
              <mc:Fallback>
                <p:oleObj name="Equation" r:id="rId35" imgW="126835" imgH="139518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4879975"/>
                        <a:ext cx="2190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2579688" y="5140325"/>
          <a:ext cx="11890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Equation" r:id="rId36" imgW="685800" imgH="431800" progId="Equation.DSMT4">
                  <p:embed/>
                </p:oleObj>
              </mc:Choice>
              <mc:Fallback>
                <p:oleObj name="Equation" r:id="rId36" imgW="685800" imgH="4318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5140325"/>
                        <a:ext cx="11890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2559050" y="5921375"/>
          <a:ext cx="8366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38" imgW="482391" imgH="431613" progId="Equation.DSMT4">
                  <p:embed/>
                </p:oleObj>
              </mc:Choice>
              <mc:Fallback>
                <p:oleObj name="Equation" r:id="rId38" imgW="482391" imgH="431613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5921375"/>
                        <a:ext cx="836613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3471863" y="5932488"/>
          <a:ext cx="6381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40" imgW="368140" imgH="431613" progId="Equation.DSMT4">
                  <p:embed/>
                </p:oleObj>
              </mc:Choice>
              <mc:Fallback>
                <p:oleObj name="Equation" r:id="rId40" imgW="368140" imgH="431613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932488"/>
                        <a:ext cx="63817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4176713" y="6162675"/>
          <a:ext cx="12985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42" imgW="748975" imgH="177723" progId="Equation.DSMT4">
                  <p:embed/>
                </p:oleObj>
              </mc:Choice>
              <mc:Fallback>
                <p:oleObj name="Equation" r:id="rId42" imgW="748975" imgH="177723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6162675"/>
                        <a:ext cx="129857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0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Ex: Solve For ‘x”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24744"/>
            <a:ext cx="3672409" cy="206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7944" y="83671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Split the triangle into two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separate triangles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11560" y="1268760"/>
            <a:ext cx="2808312" cy="1800200"/>
          </a:xfrm>
          <a:prstGeom prst="triangle">
            <a:avLst>
              <a:gd name="adj" fmla="val 6753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Isosceles Triangle 6"/>
          <p:cNvSpPr/>
          <p:nvPr/>
        </p:nvSpPr>
        <p:spPr>
          <a:xfrm>
            <a:off x="1403648" y="1268760"/>
            <a:ext cx="1656184" cy="1080120"/>
          </a:xfrm>
          <a:prstGeom prst="triangle">
            <a:avLst>
              <a:gd name="adj" fmla="val 6753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739358" y="2780928"/>
          <a:ext cx="344810" cy="29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358" y="2780928"/>
                        <a:ext cx="344810" cy="293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150990" y="2826643"/>
          <a:ext cx="7810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990" y="2826643"/>
                        <a:ext cx="78105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8255446" y="2996952"/>
          <a:ext cx="7810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446" y="2996952"/>
                        <a:ext cx="7810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359425" y="3068960"/>
          <a:ext cx="8048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425" y="3068960"/>
                        <a:ext cx="804863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67944" y="155679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Make an equation from the ratios</a:t>
            </a:r>
            <a:endParaRPr lang="en-CA" sz="20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701031" y="3212976"/>
          <a:ext cx="82708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14" imgW="457200" imgH="431640" progId="Equation.DSMT4">
                  <p:embed/>
                </p:oleObj>
              </mc:Choice>
              <mc:Fallback>
                <p:oleObj name="Equation" r:id="rId14" imgW="4572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031" y="3212976"/>
                        <a:ext cx="827087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917055" y="3686052"/>
          <a:ext cx="34448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55" y="3686052"/>
                        <a:ext cx="344488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385912" y="3488507"/>
          <a:ext cx="254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18" imgW="139680" imgH="114120" progId="Equation.DSMT4">
                  <p:embed/>
                </p:oleObj>
              </mc:Choice>
              <mc:Fallback>
                <p:oleObj name="Equation" r:id="rId18" imgW="139680" imgH="114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912" y="3488507"/>
                        <a:ext cx="2540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419670" y="3212976"/>
          <a:ext cx="8493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20" imgW="469800" imgH="431640" progId="Equation.DSMT4">
                  <p:embed/>
                </p:oleObj>
              </mc:Choice>
              <mc:Fallback>
                <p:oleObj name="Equation" r:id="rId20" imgW="46980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670" y="3212976"/>
                        <a:ext cx="84931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476895" y="3663826"/>
          <a:ext cx="781051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22" imgW="431640" imgH="177480" progId="Equation.DSMT4">
                  <p:embed/>
                </p:oleObj>
              </mc:Choice>
              <mc:Fallback>
                <p:oleObj name="Equation" r:id="rId22" imgW="43164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895" y="3663826"/>
                        <a:ext cx="781051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900831" y="4123755"/>
          <a:ext cx="17684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24" imgW="977760" imgH="253800" progId="Equation.DSMT4">
                  <p:embed/>
                </p:oleObj>
              </mc:Choice>
              <mc:Fallback>
                <p:oleObj name="Equation" r:id="rId24" imgW="97776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831" y="4123755"/>
                        <a:ext cx="17684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701031" y="4104953"/>
          <a:ext cx="2159001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26" imgW="1193760" imgH="253800" progId="Equation.DSMT4">
                  <p:embed/>
                </p:oleObj>
              </mc:Choice>
              <mc:Fallback>
                <p:oleObj name="Equation" r:id="rId26" imgW="11937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031" y="4104953"/>
                        <a:ext cx="2159001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332879" y="4627811"/>
          <a:ext cx="13319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28" imgW="736560" imgH="177480" progId="Equation.DSMT4">
                  <p:embed/>
                </p:oleObj>
              </mc:Choice>
              <mc:Fallback>
                <p:oleObj name="Equation" r:id="rId28" imgW="73656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879" y="4627811"/>
                        <a:ext cx="133191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708943" y="4555803"/>
          <a:ext cx="17922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30" imgW="990360" imgH="215640" progId="Equation.DSMT4">
                  <p:embed/>
                </p:oleObj>
              </mc:Choice>
              <mc:Fallback>
                <p:oleObj name="Equation" r:id="rId30" imgW="990360" imgH="215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943" y="4555803"/>
                        <a:ext cx="17922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196975" y="5059859"/>
          <a:ext cx="45878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32" imgW="253800" imgH="177480" progId="Equation.DSMT4">
                  <p:embed/>
                </p:oleObj>
              </mc:Choice>
              <mc:Fallback>
                <p:oleObj name="Equation" r:id="rId32" imgW="25380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975" y="5059859"/>
                        <a:ext cx="45878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701031" y="4987851"/>
          <a:ext cx="17462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34" imgW="965160" imgH="215640" progId="Equation.DSMT4">
                  <p:embed/>
                </p:oleObj>
              </mc:Choice>
              <mc:Fallback>
                <p:oleObj name="Equation" r:id="rId34" imgW="965160" imgH="215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031" y="4987851"/>
                        <a:ext cx="17462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181075" y="5347891"/>
          <a:ext cx="1816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36" imgW="1002960" imgH="215640" progId="Equation.DSMT4">
                  <p:embed/>
                </p:oleObj>
              </mc:Choice>
              <mc:Fallback>
                <p:oleObj name="Equation" r:id="rId36" imgW="100296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075" y="5347891"/>
                        <a:ext cx="18161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198215" y="5779939"/>
          <a:ext cx="2159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38" imgW="1193760" imgH="253800" progId="Equation.DSMT4">
                  <p:embed/>
                </p:oleObj>
              </mc:Choice>
              <mc:Fallback>
                <p:oleObj name="Equation" r:id="rId38" imgW="11937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215" y="5779939"/>
                        <a:ext cx="2159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57015" y="6425456"/>
          <a:ext cx="84931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40" imgW="469800" imgH="177480" progId="Equation.DSMT4">
                  <p:embed/>
                </p:oleObj>
              </mc:Choice>
              <mc:Fallback>
                <p:oleObj name="Equation" r:id="rId40" imgW="469800" imgH="177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015" y="6425456"/>
                        <a:ext cx="849313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669827" y="6425455"/>
          <a:ext cx="68738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42" imgW="380880" imgH="177480" progId="Equation.DSMT4">
                  <p:embed/>
                </p:oleObj>
              </mc:Choice>
              <mc:Fallback>
                <p:oleObj name="Equation" r:id="rId42" imgW="380880" imgH="177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827" y="6425455"/>
                        <a:ext cx="68738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79512" y="5445224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“x” can not be negative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So – 7 is not possible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596147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So “x” must be equal to 6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9334E-6 L 0.62622 0.152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50601E-6 L 0.33073 0.1836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12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P349 # 4 – 7, 9 – 12, 14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57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GENSWF_OUTPUT_FILE_NAME" val="m9pch74"/>
  <p:tag name="ISPRING_SCORM_PASSING_SCORE" val="100.0000000000"/>
  <p:tag name="ISPRING_RESOURCE_PATHS_HASH_2" val="351df20fb4e8851918603a775866f6fe9c1cd"/>
  <p:tag name="ISPRING_ULTRA_SCORM_COURSE_ID" val="6BDF06F6-27D7-4B03-8F8C-952CDBC0A606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7.4 Similar Triangles"/>
  <p:tag name="ISPRING_RESOURCE_PATHS_HASH_PRESENTER" val="2f1fd35139b68f9337c5d8b74f34e64fd56fe2b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215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7.4 Similar Triangles</vt:lpstr>
      <vt:lpstr>I) Review: Angle Properties</vt:lpstr>
      <vt:lpstr>II) Similar Triangles</vt:lpstr>
      <vt:lpstr>Ex: Given the following Triangles, find the missing sides:</vt:lpstr>
      <vt:lpstr>Practice: Find the missing side “x”</vt:lpstr>
      <vt:lpstr>Practice: Find the missing side “x”</vt:lpstr>
      <vt:lpstr>Ex: Solve For ‘x”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7.4 Similar Triangles</dc:title>
  <dc:creator>Danny Young</dc:creator>
  <cp:lastModifiedBy>Danny Young</cp:lastModifiedBy>
  <cp:revision>23</cp:revision>
  <dcterms:created xsi:type="dcterms:W3CDTF">2012-02-17T05:57:48Z</dcterms:created>
  <dcterms:modified xsi:type="dcterms:W3CDTF">2015-03-14T17:35:20Z</dcterms:modified>
</cp:coreProperties>
</file>